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67" r:id="rId7"/>
    <p:sldId id="266" r:id="rId8"/>
    <p:sldId id="268" r:id="rId9"/>
    <p:sldId id="262" r:id="rId10"/>
    <p:sldId id="263" r:id="rId11"/>
    <p:sldId id="276" r:id="rId12"/>
    <p:sldId id="277" r:id="rId13"/>
    <p:sldId id="264" r:id="rId14"/>
    <p:sldId id="265" r:id="rId15"/>
    <p:sldId id="259" r:id="rId16"/>
    <p:sldId id="269" r:id="rId17"/>
    <p:sldId id="280" r:id="rId18"/>
    <p:sldId id="281" r:id="rId19"/>
    <p:sldId id="282" r:id="rId20"/>
    <p:sldId id="271" r:id="rId21"/>
    <p:sldId id="272" r:id="rId22"/>
    <p:sldId id="278" r:id="rId23"/>
    <p:sldId id="279" r:id="rId24"/>
    <p:sldId id="274" r:id="rId25"/>
    <p:sldId id="275" r:id="rId26"/>
    <p:sldId id="273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9"/>
    <p:restoredTop sz="94710"/>
  </p:normalViewPr>
  <p:slideViewPr>
    <p:cSldViewPr snapToGrid="0" snapToObjects="1">
      <p:cViewPr varScale="1">
        <p:scale>
          <a:sx n="146" d="100"/>
          <a:sy n="146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48777-A17E-774C-9989-58475A997297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FB5A2-BEBA-3343-8E0A-CA5E77D604A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564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FB5A2-BEBA-3343-8E0A-CA5E77D604A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169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D850-82C3-644C-9C9E-24CF5D76D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FDB38-90D4-7343-84F6-15A474B2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5B5FD-921E-CA44-9775-CDD7D42B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677A2-36CA-5442-8D8D-B589A610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98AFD-E542-AD44-8103-A3C40A5A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987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E4F6-873F-5E41-968F-46DBE7F64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5059D-7B0D-BD46-A8A9-4AC013C1B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6D72A-EC4D-E24F-B0F6-8DF5CFC3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DD081-5EF6-D246-B6FB-526BB863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869E2-030B-D54D-B117-D96244BA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945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F568B1-5A75-304E-A8CE-0C642CFE4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59079-DFE9-824B-9F3A-96E52CB2E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07A90-47EB-844E-925C-70FD3885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B5FF8-500D-4847-9BEB-13BFC43B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8CA66-F0D8-0F46-9B57-841D047D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84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8389-8D82-5C49-9CD8-35535453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C97A-233C-1C40-8856-AEC45B903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FADB-B632-9D48-941F-9C67B3DF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B159-A7A2-D749-8090-A10A47AE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4B90E-0F1F-0F4F-898B-B2E46089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899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6FEA-40B8-F44B-AF4C-5B50BDAB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C0874-B271-E043-A0D7-413D0DBF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E6BAC-7D01-F34E-86D2-15763793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4D2CF-2ED3-EE44-8A8A-AA90EC07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5570E-FA26-4244-9EA7-0BA897D3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540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D7C7-BED3-854B-8E1C-480A85BF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3A09-E788-3F4A-A92D-AAC877C1E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147DF-B8CB-6847-84EC-3119984E4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A9BA6-01D4-8149-A548-D5D5B47D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3A9AB-2DD5-7845-AB93-ED942FC5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37EF9-3167-884E-B415-B48DDCE5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704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691E-B3B6-1948-8B0E-7E155999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66A93-B06B-8E4C-8AF9-FAA564333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C1BD2-97E0-7441-8595-F5D1F8E4B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500D9-5D90-A644-9C92-12458B144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B2279-DFC5-DE49-91F6-3860D8344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D7C621-77D3-604B-8280-D9D7FD60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B9D6C-E74F-BE42-B0EA-74E50990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CE7D4-2363-5847-8EA7-3EE8C631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863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5C3D-4A23-0E40-8EC8-BD2CAE3B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E1A81-C73E-4B4A-B551-F7FADAB0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2A12B-02BB-CC49-9A7E-4676967A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CF759-0BDB-934A-8363-5E24DA22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996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668C8-5EAD-DF47-A7F4-8E04B1C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AB9CE-E3E0-AF43-9C32-F06E35B7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EE31E-34D0-514A-BDD1-FD218339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39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4EAC-4582-4849-8DD6-8D3DE665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17C0E-BF50-FD4A-99E5-8D3A37E4C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9B2D3-37CB-A44B-A52E-4885F9401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1B102-9E8F-5144-8ED6-7125F094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A22CE-9CEF-C641-92C2-9B14A851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6B3D7-9CAC-CA45-B372-07E40B61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625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F1E0-9B56-F74E-98BD-DAC4A36E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218D4-058F-CD4A-999B-A290CAAD6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9E723-94BB-7747-972C-1EAC0E2BA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92DEF-B1C4-3F44-A3E8-088F0A080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7E01A-F8C6-A242-9DBE-B52832E8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9A192-7E5B-6C48-AFCB-F654482E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319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DAA33-5316-4648-9CEC-1681EC76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39454-E47C-A74A-A609-84E3B5157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5C9C8-34C8-6B4E-97E5-71DABFE3D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5C82E-D73A-9D49-867B-B43138F9FC48}" type="datetimeFigureOut">
              <a:rPr lang="en-DE" smtClean="0"/>
              <a:t>24.06.21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F036C-1DE7-0447-83BA-136EB2E86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9895-AE82-2447-9F15-37D55E2E4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099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tools.sap/kubernetes-live/issues-live/issues/529" TargetMode="External"/><Relationship Id="rId2" Type="http://schemas.openxmlformats.org/officeDocument/2006/relationships/hyperlink" Target="https://github.tools.sap/kubernetes-live/issues-live/issues/5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redhat.com/blog/2019/11/13/pod-lifecycle-event-generator-understanding-the-pleg-is-not-healthy-issue-in-kubernet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kubernetes-engine/docs/concepts/cluster-architecture" TargetMode="External"/><Relationship Id="rId2" Type="http://schemas.openxmlformats.org/officeDocument/2006/relationships/hyperlink" Target="https://cloud.ibm.com/docs/containers?topic=containers-service-set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openshift/enhancements/pull/642/files" TargetMode="External"/><Relationship Id="rId4" Type="http://schemas.openxmlformats.org/officeDocument/2006/relationships/hyperlink" Target="https://docs.microsoft.com/en-us/azure/aks/concepts-clusters-workloads#resource-reservation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debug-application-cluster/resource-metrics-pipeline/#memor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doc/Documentation/scheduler/sched-bwc.txt" TargetMode="External"/><Relationship Id="rId2" Type="http://schemas.openxmlformats.org/officeDocument/2006/relationships/hyperlink" Target="https://research.google/pubs/pub36669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5D3E-A785-894A-A8EF-7344EF6C8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DE" sz="4800" dirty="0"/>
              <a:t>Towards more accurate resource reservations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A3428-6CCA-994E-AF88-8187E5952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DE" sz="2000"/>
              <a:t>Daniel Föhr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6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985"/>
            <a:ext cx="10515600" cy="4101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Under-reservation of Node resources (especially Memory &amp; CPU) causes Node-instability.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CPU:  </a:t>
            </a:r>
            <a:r>
              <a:rPr lang="en-US" sz="2000" dirty="0" err="1"/>
              <a:t>Kubepods</a:t>
            </a:r>
            <a:r>
              <a:rPr lang="en-US" sz="2000" dirty="0"/>
              <a:t> has too many CPU Shares </a:t>
            </a:r>
          </a:p>
          <a:p>
            <a:pPr lvl="1"/>
            <a:r>
              <a:rPr lang="en-US" sz="2000" dirty="0"/>
              <a:t>Starve OS processes, </a:t>
            </a:r>
            <a:r>
              <a:rPr lang="en-US" sz="2000" dirty="0" err="1"/>
              <a:t>kubelet</a:t>
            </a:r>
            <a:r>
              <a:rPr lang="en-US" sz="2000" dirty="0"/>
              <a:t>, container runtime for CPU time in case of CPU contention</a:t>
            </a:r>
          </a:p>
          <a:p>
            <a:r>
              <a:rPr lang="en-US" sz="2000" dirty="0"/>
              <a:t>Memory: see next slides.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75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2697DA-6803-414E-A57A-3CC4001188A8}"/>
              </a:ext>
            </a:extLst>
          </p:cNvPr>
          <p:cNvSpPr/>
          <p:nvPr/>
        </p:nvSpPr>
        <p:spPr>
          <a:xfrm>
            <a:off x="156637" y="557784"/>
            <a:ext cx="4279907" cy="45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Kubepod’s</a:t>
            </a:r>
            <a:r>
              <a:rPr lang="en-US" sz="2000" dirty="0"/>
              <a:t> memory limit is too high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“Global” OOM before </a:t>
            </a:r>
            <a:r>
              <a:rPr lang="en-US" sz="2000" dirty="0" err="1"/>
              <a:t>kubepods</a:t>
            </a:r>
            <a:r>
              <a:rPr lang="en-US" sz="2000" dirty="0"/>
              <a:t>    </a:t>
            </a:r>
            <a:r>
              <a:rPr lang="en-US" sz="2000" dirty="0" err="1"/>
              <a:t>cgroup</a:t>
            </a:r>
            <a:r>
              <a:rPr lang="en-US" sz="2000" dirty="0"/>
              <a:t> OOM or </a:t>
            </a:r>
            <a:r>
              <a:rPr lang="en-US" sz="2000" dirty="0" err="1"/>
              <a:t>Kubelet</a:t>
            </a:r>
            <a:r>
              <a:rPr lang="en-US" sz="2000" dirty="0"/>
              <a:t> eviction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Kills OS processes, </a:t>
            </a:r>
            <a:r>
              <a:rPr lang="en-US" sz="2000" dirty="0" err="1"/>
              <a:t>kubelet</a:t>
            </a:r>
            <a:r>
              <a:rPr lang="en-US" sz="2000" dirty="0"/>
              <a:t>, container runtime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OS deadlock </a:t>
            </a:r>
            <a:r>
              <a:rPr lang="en-US" sz="2000" dirty="0"/>
              <a:t>-&gt; </a:t>
            </a:r>
            <a:r>
              <a:rPr lang="en-US" sz="2000" dirty="0" err="1"/>
              <a:t>kubelet</a:t>
            </a:r>
            <a:r>
              <a:rPr lang="en-US" sz="2000" dirty="0"/>
              <a:t> no heartbeat -&gt; Node Not Ready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Kubelet</a:t>
            </a:r>
            <a:r>
              <a:rPr lang="en-US" sz="2000" dirty="0"/>
              <a:t> eviction only triggers close to </a:t>
            </a:r>
            <a:r>
              <a:rPr lang="en-US" sz="2000" dirty="0" err="1"/>
              <a:t>cgroup</a:t>
            </a:r>
            <a:r>
              <a:rPr lang="en-US" sz="2000" dirty="0"/>
              <a:t> limit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35083B54-690A-E342-B53B-1E979C74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12" y="807593"/>
            <a:ext cx="5773630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363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63FF5A-B9E2-4989-825C-C62CD37CB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B81D0F-48AB-4AC6-9E80-DBEA486FF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092" y="722376"/>
            <a:ext cx="3605571" cy="1050668"/>
          </a:xfrm>
        </p:spPr>
        <p:txBody>
          <a:bodyPr>
            <a:normAutofit/>
          </a:bodyPr>
          <a:lstStyle/>
          <a:p>
            <a:r>
              <a:rPr lang="en-US" sz="1800" dirty="0"/>
              <a:t>Global OOM is hit killing any OS process based on </a:t>
            </a:r>
            <a:r>
              <a:rPr lang="en-US" sz="1800" dirty="0" err="1"/>
              <a:t>oom_score</a:t>
            </a:r>
            <a:r>
              <a:rPr lang="en-US" sz="1800" dirty="0"/>
              <a:t> (not </a:t>
            </a:r>
            <a:r>
              <a:rPr lang="en-US" sz="1800" dirty="0" err="1"/>
              <a:t>kubelet</a:t>
            </a:r>
            <a:r>
              <a:rPr lang="en-US" sz="1800" dirty="0"/>
              <a:t> eviction order)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Letter&#10;&#10;Description automatically generated with medium confidence">
            <a:extLst>
              <a:ext uri="{FF2B5EF4-FFF2-40B4-BE49-F238E27FC236}">
                <a16:creationId xmlns:a16="http://schemas.microsoft.com/office/drawing/2014/main" id="{6923D0AD-E738-B742-9564-1A4FDBD72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029"/>
          <a:stretch/>
        </p:blipFill>
        <p:spPr>
          <a:xfrm>
            <a:off x="5283708" y="722376"/>
            <a:ext cx="6263640" cy="54132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7958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2.1 Problem on Gardener landscapes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Challenge: </a:t>
            </a:r>
          </a:p>
          <a:p>
            <a:r>
              <a:rPr lang="en-US" dirty="0"/>
              <a:t>Nodes replaced before able to analyze </a:t>
            </a:r>
          </a:p>
          <a:p>
            <a:r>
              <a:rPr lang="en-DE" dirty="0"/>
              <a:t>Manifests in various ways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(unresolved) issues </a:t>
            </a:r>
          </a:p>
          <a:p>
            <a:r>
              <a:rPr lang="en-US" sz="2000" dirty="0"/>
              <a:t>OS OOM before eviction: </a:t>
            </a:r>
            <a:r>
              <a:rPr lang="en-US" sz="2000" dirty="0">
                <a:hlinkClick r:id="rId2"/>
              </a:rPr>
              <a:t>https://github.tools.sap/kubernetes-live/issues-live/issues/525</a:t>
            </a:r>
            <a:endParaRPr lang="en-US" sz="2000" dirty="0"/>
          </a:p>
          <a:p>
            <a:r>
              <a:rPr lang="en-US" sz="2000" dirty="0"/>
              <a:t>Node OOM: https://</a:t>
            </a:r>
            <a:r>
              <a:rPr lang="en-US" sz="2000" dirty="0" err="1"/>
              <a:t>github.tools.sap</a:t>
            </a:r>
            <a:r>
              <a:rPr lang="en-US" sz="2000" dirty="0"/>
              <a:t>/</a:t>
            </a:r>
            <a:r>
              <a:rPr lang="en-US" sz="2000" dirty="0" err="1"/>
              <a:t>kubernetes</a:t>
            </a:r>
            <a:r>
              <a:rPr lang="en-US" sz="2000" dirty="0"/>
              <a:t>-live/issues-live/issues/335</a:t>
            </a:r>
          </a:p>
          <a:p>
            <a:r>
              <a:rPr lang="en-US" sz="2000" dirty="0"/>
              <a:t>Node flapping (PLEG) not healthy: </a:t>
            </a:r>
            <a:r>
              <a:rPr lang="en-US" sz="2000" dirty="0">
                <a:hlinkClick r:id="rId3"/>
              </a:rPr>
              <a:t>https://github.tools.sap/kubernetes-live/issues-live/issues/529</a:t>
            </a:r>
            <a:endParaRPr lang="en-US" sz="2000" dirty="0"/>
          </a:p>
          <a:p>
            <a:pPr lvl="1"/>
            <a:r>
              <a:rPr lang="en-US" sz="2000" dirty="0"/>
              <a:t>Likely CPU starved (</a:t>
            </a:r>
            <a:r>
              <a:rPr lang="en-US" sz="2000" dirty="0">
                <a:hlinkClick r:id="rId4"/>
              </a:rPr>
              <a:t>see here</a:t>
            </a:r>
            <a:r>
              <a:rPr lang="en-US" sz="2000" dirty="0"/>
              <a:t>)?</a:t>
            </a:r>
            <a:endParaRPr lang="en-DE" sz="20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1130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 Demo: Memory under-reservation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Show on a Seed node that we are under-reserving Memory</a:t>
            </a:r>
          </a:p>
          <a:p>
            <a:r>
              <a:rPr lang="en-DE" dirty="0"/>
              <a:t>Static resource allocations are too low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DE" dirty="0"/>
              <a:t>orking set bytes of system.slice &gt; memory reservation</a:t>
            </a:r>
          </a:p>
          <a:p>
            <a:pPr marL="0" indent="0">
              <a:buNone/>
            </a:pPr>
            <a:r>
              <a:rPr lang="en-DE" dirty="0"/>
              <a:t>This does not even take kernel memory allocation into consideration</a:t>
            </a:r>
          </a:p>
          <a:p>
            <a:pPr marL="0" indent="0">
              <a:buNone/>
            </a:pPr>
            <a:r>
              <a:rPr lang="en-DE" dirty="0"/>
              <a:t>free –m “Available” showing the real available memory without any caches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4407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6DD-76A2-584B-AA2A-62EB93B8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114"/>
          </a:xfrm>
        </p:spPr>
        <p:txBody>
          <a:bodyPr>
            <a:normAutofit fontScale="90000"/>
          </a:bodyPr>
          <a:lstStyle/>
          <a:p>
            <a:r>
              <a:rPr lang="en-DE" dirty="0"/>
              <a:t>3. The “easy solution” (not)</a:t>
            </a:r>
            <a:br>
              <a:rPr lang="en-DE" dirty="0"/>
            </a:b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C1200-4E98-344B-80E1-9E2A5292ADA0}"/>
              </a:ext>
            </a:extLst>
          </p:cNvPr>
          <p:cNvSpPr txBox="1"/>
          <p:nvPr/>
        </p:nvSpPr>
        <p:spPr>
          <a:xfrm>
            <a:off x="1100831" y="1278384"/>
            <a:ext cx="9787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Calculate resource reservations based on the machine size </a:t>
            </a:r>
            <a:r>
              <a:rPr lang="en-DE" dirty="0"/>
              <a:t>(GKE, Azure, OpenShift, .. (not Gardener))</a:t>
            </a:r>
          </a:p>
          <a:p>
            <a:endParaRPr lang="en-DE" b="1" dirty="0"/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03767-8057-F240-AB87-FAAE6F5C8650}"/>
              </a:ext>
            </a:extLst>
          </p:cNvPr>
          <p:cNvSpPr txBox="1"/>
          <p:nvPr/>
        </p:nvSpPr>
        <p:spPr>
          <a:xfrm>
            <a:off x="825627" y="5131293"/>
            <a:ext cx="10186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Cloud: </a:t>
            </a:r>
            <a:r>
              <a:rPr lang="en-US" dirty="0">
                <a:hlinkClick r:id="rId2" tooltip="https://cloud.ibm.com/docs/containers?topic=containers-service-settings"/>
              </a:rPr>
              <a:t>https://cloud.ibm.com/docs/containers?topic=containers-service-settings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GKE: </a:t>
            </a:r>
            <a:r>
              <a:rPr lang="en-US" dirty="0">
                <a:hlinkClick r:id="rId3" tooltip="https://cloud.google.com/kubernetes-engine/docs/concepts/cluster-architecture"/>
              </a:rPr>
              <a:t>https://cloud.google.com/kubernetes-engine/docs/concepts/cluster-architecture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Azure: </a:t>
            </a:r>
            <a:r>
              <a:rPr lang="en-US" dirty="0">
                <a:hlinkClick r:id="rId4" tooltip="https://docs.microsoft.com/en-us/azure/aks/concepts-clusters-workloads#resource-reservations"/>
              </a:rPr>
              <a:t>https://docs.microsoft.com/en-us/azure/aks/concepts-clusters-workloads#resource-reservations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Openshift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https://github.com/openshift/enhancements/pull/642/files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87440-0163-584B-9D3B-6C88E5C53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15" y="1802270"/>
            <a:ext cx="3785745" cy="325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41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4497-3305-BE46-A838-6580A4A6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3. The “easy solution” (not)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5D7E-C9ED-074A-8ABF-41252304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b="1" dirty="0"/>
              <a:t>My Opinion</a:t>
            </a:r>
            <a:r>
              <a:rPr lang="en-DE" dirty="0"/>
              <a:t>: Reserved resources cannot be accurately calculated in advance without exactly knowing the (pod) workload.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b="1" dirty="0"/>
              <a:t>Result</a:t>
            </a:r>
            <a:r>
              <a:rPr lang="en-DE" dirty="0"/>
              <a:t>: Heavy under-reservation (see issues) e.g if our Seed clusters would use GKE’s calculations.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b="1" dirty="0"/>
              <a:t>Why? </a:t>
            </a:r>
          </a:p>
          <a:p>
            <a:pPr marL="0" indent="0">
              <a:buNone/>
            </a:pPr>
            <a:r>
              <a:rPr lang="en-DE" dirty="0"/>
              <a:t>Required resources (CPU, Memory,..) for kubelet and the container runtime are dependent on</a:t>
            </a:r>
          </a:p>
          <a:p>
            <a:r>
              <a:rPr lang="en-DE" dirty="0"/>
              <a:t>The amount of pods running (max pods -&gt; over reserving)</a:t>
            </a:r>
          </a:p>
          <a:p>
            <a:r>
              <a:rPr lang="en-DE" dirty="0"/>
              <a:t>The kind of workload (Compare Seed vs. Shoot)</a:t>
            </a:r>
          </a:p>
        </p:txBody>
      </p:sp>
    </p:spTree>
    <p:extLst>
      <p:ext uri="{BB962C8B-B14F-4D97-AF65-F5344CB8AC3E}">
        <p14:creationId xmlns:p14="http://schemas.microsoft.com/office/powerpoint/2010/main" val="132500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AC2D-237A-4F41-9782-F98778B8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“easy solution” (not)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E8014-A3FE-3A49-A6CE-2C5BC382FDAE}"/>
              </a:ext>
            </a:extLst>
          </p:cNvPr>
          <p:cNvSpPr txBox="1"/>
          <p:nvPr/>
        </p:nvSpPr>
        <p:spPr>
          <a:xfrm>
            <a:off x="838200" y="1690688"/>
            <a:ext cx="363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Amount of pods deployed 10 – 100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095233-9E9B-1842-82A8-A18BC92D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35" y="2060020"/>
            <a:ext cx="10931963" cy="355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27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68CC-73BB-8846-BDCC-BFD67BE2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“easy solution” (not)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DF07A-0F5A-CE43-BE68-24000D1C3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0"/>
            <a:ext cx="10515600" cy="1004661"/>
          </a:xfrm>
        </p:spPr>
        <p:txBody>
          <a:bodyPr>
            <a:normAutofit fontScale="85000" lnSpcReduction="20000"/>
          </a:bodyPr>
          <a:lstStyle/>
          <a:p>
            <a:r>
              <a:rPr lang="en-DE" dirty="0"/>
              <a:t>Seed vs. Test Cluster kubelet &amp; container runtime consumption with same number of pods </a:t>
            </a:r>
            <a:r>
              <a:rPr lang="en-US" dirty="0"/>
              <a:t>(73 in total)</a:t>
            </a:r>
          </a:p>
          <a:p>
            <a:r>
              <a:rPr lang="en-US" dirty="0"/>
              <a:t>Test Shoot </a:t>
            </a:r>
            <a:r>
              <a:rPr lang="en-DE" dirty="0"/>
              <a:t>(Gardenlinux, 73 pods with sleep process)</a:t>
            </a:r>
            <a:r>
              <a:rPr lang="en-US" dirty="0"/>
              <a:t> </a:t>
            </a:r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22CF1-C8C5-7C42-AB99-F10DEE4D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4506"/>
            <a:ext cx="11004386" cy="37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4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080C1-A1ED-B342-9C54-2FA99AB4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8" y="1501160"/>
            <a:ext cx="10515600" cy="740595"/>
          </a:xfrm>
        </p:spPr>
        <p:txBody>
          <a:bodyPr/>
          <a:lstStyle/>
          <a:p>
            <a:r>
              <a:rPr lang="en-DE" dirty="0"/>
              <a:t>Seed-node on aws-eu-1 (Gardenlinux, 73 pods)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5AFC2-5CBC-2A42-889F-33921151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8" y="1990950"/>
            <a:ext cx="10986802" cy="46556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A6345D-B778-DB47-A4C4-33BDD83E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8" y="44269"/>
            <a:ext cx="10515600" cy="1325563"/>
          </a:xfrm>
        </p:spPr>
        <p:txBody>
          <a:bodyPr/>
          <a:lstStyle/>
          <a:p>
            <a:r>
              <a:rPr lang="en-DE" dirty="0"/>
              <a:t>The “easy solution” (not)</a:t>
            </a:r>
          </a:p>
        </p:txBody>
      </p:sp>
    </p:spTree>
    <p:extLst>
      <p:ext uri="{BB962C8B-B14F-4D97-AF65-F5344CB8AC3E}">
        <p14:creationId xmlns:p14="http://schemas.microsoft.com/office/powerpoint/2010/main" val="17447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2898-AAB3-D745-9EB5-690E9E85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DE" dirty="0"/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1465-B9F5-D643-9892-E179B51AD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DE" sz="2400"/>
              <a:t>Node Resource Reservations &amp; cgroups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The “easy solution” (not)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A better approach to resource reservations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T</a:t>
            </a:r>
            <a:r>
              <a:rPr lang="en-US" sz="2400"/>
              <a:t>h</a:t>
            </a:r>
            <a:r>
              <a:rPr lang="en-DE" sz="2400"/>
              <a:t>e way forward</a:t>
            </a:r>
          </a:p>
        </p:txBody>
      </p:sp>
    </p:spTree>
    <p:extLst>
      <p:ext uri="{BB962C8B-B14F-4D97-AF65-F5344CB8AC3E}">
        <p14:creationId xmlns:p14="http://schemas.microsoft.com/office/powerpoint/2010/main" val="186644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9276-41B6-DE41-8406-D17C36D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4. </a:t>
            </a:r>
            <a:r>
              <a:rPr lang="en-DE" dirty="0"/>
              <a:t>A better approach to resource reservations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9F63-0DAC-6D41-B49F-58A4D62F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Idea</a:t>
            </a:r>
            <a:r>
              <a:rPr lang="en-US" dirty="0"/>
              <a:t>: reconcile the limit of the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based on the resource consumption of non-pod processes.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leads to better scheduling decisions</a:t>
            </a:r>
          </a:p>
          <a:p>
            <a:r>
              <a:rPr lang="en-US" dirty="0"/>
              <a:t>Correct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limits prevent “global” OOM + enable </a:t>
            </a:r>
            <a:r>
              <a:rPr lang="en-US" dirty="0" err="1"/>
              <a:t>kubelet</a:t>
            </a:r>
            <a:r>
              <a:rPr lang="en-US" dirty="0"/>
              <a:t> eviction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PoC</a:t>
            </a:r>
            <a:r>
              <a:rPr lang="en-US" b="1" dirty="0"/>
              <a:t> here</a:t>
            </a:r>
            <a:r>
              <a:rPr lang="en-US" dirty="0"/>
              <a:t>: </a:t>
            </a: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danielfoehrKn</a:t>
            </a:r>
            <a:r>
              <a:rPr lang="en-US" sz="1600" dirty="0"/>
              <a:t>/better-resource-reservations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34123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768B-1B4D-FC49-BE8A-5341C2FD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>
            <a:normAutofit fontScale="90000"/>
          </a:bodyPr>
          <a:lstStyle/>
          <a:p>
            <a:r>
              <a:rPr lang="en-DE" dirty="0"/>
              <a:t>4.1 A better approach to resource reservations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F124-6520-3341-833E-253E1130B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/proc/</a:t>
            </a:r>
            <a:r>
              <a:rPr lang="en-US" sz="2000" b="1" dirty="0" err="1"/>
              <a:t>meminfo</a:t>
            </a:r>
            <a:r>
              <a:rPr lang="en-US" sz="2000" b="1" dirty="0"/>
              <a:t> "</a:t>
            </a:r>
            <a:r>
              <a:rPr lang="en-US" sz="2000" b="1" dirty="0" err="1"/>
              <a:t>MemTotal</a:t>
            </a:r>
            <a:r>
              <a:rPr lang="en-US" sz="2000" b="1" dirty="0"/>
              <a:t>”:  </a:t>
            </a:r>
            <a:r>
              <a:rPr lang="en-US" sz="2000" dirty="0"/>
              <a:t>Total physical memory available on the system.</a:t>
            </a:r>
          </a:p>
          <a:p>
            <a:r>
              <a:rPr lang="en-US" sz="2000" b="1" dirty="0"/>
              <a:t>/proc/</a:t>
            </a:r>
            <a:r>
              <a:rPr lang="en-US" sz="2000" b="1" dirty="0" err="1"/>
              <a:t>meminfo</a:t>
            </a:r>
            <a:r>
              <a:rPr lang="en-US" sz="2000" b="1" dirty="0"/>
              <a:t> "</a:t>
            </a:r>
            <a:r>
              <a:rPr lang="en-US" sz="2000" b="1" dirty="0" err="1"/>
              <a:t>MemAvailable</a:t>
            </a:r>
            <a:r>
              <a:rPr lang="en-US" sz="2000" b="1" dirty="0"/>
              <a:t>" </a:t>
            </a:r>
            <a:r>
              <a:rPr lang="en-US" sz="2000" dirty="0"/>
              <a:t>:  Total OS memory available without going into swapping</a:t>
            </a:r>
          </a:p>
          <a:p>
            <a:r>
              <a:rPr lang="en-US" sz="2000" b="1" dirty="0" err="1"/>
              <a:t>working_set_bytes</a:t>
            </a:r>
            <a:r>
              <a:rPr lang="en-US" sz="2000" b="1" dirty="0"/>
              <a:t> : </a:t>
            </a:r>
            <a:r>
              <a:rPr lang="en-US" sz="2000" dirty="0"/>
              <a:t>"working set memory" of a process / </a:t>
            </a:r>
            <a:r>
              <a:rPr lang="en-US" sz="2000" dirty="0" err="1"/>
              <a:t>cgroup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 amount of memory in-use that cannot be freed under memory pressure</a:t>
            </a:r>
          </a:p>
          <a:p>
            <a:pPr lvl="1"/>
            <a:r>
              <a:rPr lang="en-US" sz="2000" dirty="0"/>
              <a:t>Derived from </a:t>
            </a:r>
            <a:r>
              <a:rPr lang="en-US" sz="2000" dirty="0" err="1"/>
              <a:t>cgroup</a:t>
            </a:r>
            <a:r>
              <a:rPr lang="en-US" sz="2000" dirty="0"/>
              <a:t> stats: </a:t>
            </a:r>
            <a:r>
              <a:rPr lang="en-US" sz="2000" dirty="0" err="1"/>
              <a:t>Memory.usage_in_bytes</a:t>
            </a:r>
            <a:r>
              <a:rPr lang="en-US" sz="2000" dirty="0"/>
              <a:t> – </a:t>
            </a:r>
            <a:r>
              <a:rPr lang="en-US" sz="2000" dirty="0" err="1"/>
              <a:t>memory.stat</a:t>
            </a:r>
            <a:r>
              <a:rPr lang="en-US" sz="2000" dirty="0"/>
              <a:t> “</a:t>
            </a:r>
            <a:r>
              <a:rPr lang="en-US" sz="2000" dirty="0" err="1"/>
              <a:t>Inactive_file</a:t>
            </a:r>
            <a:r>
              <a:rPr lang="en-US" sz="2000" dirty="0"/>
              <a:t>”</a:t>
            </a:r>
          </a:p>
          <a:p>
            <a:pPr lvl="1"/>
            <a:r>
              <a:rPr lang="en-US" sz="2000" dirty="0"/>
              <a:t>See the Kubernetes </a:t>
            </a:r>
            <a:r>
              <a:rPr lang="en-US" sz="2000" dirty="0">
                <a:hlinkClick r:id="rId2"/>
              </a:rPr>
              <a:t>docs</a:t>
            </a:r>
            <a:endParaRPr lang="en-DE" sz="2000" b="1" dirty="0"/>
          </a:p>
          <a:p>
            <a:pPr marL="0" indent="0">
              <a:buNone/>
            </a:pPr>
            <a:endParaRPr lang="en-DE" sz="2000" b="1" dirty="0"/>
          </a:p>
          <a:p>
            <a:pPr marL="0" indent="0">
              <a:buNone/>
            </a:pPr>
            <a:r>
              <a:rPr lang="en-DE" sz="2000" b="1" dirty="0"/>
              <a:t>Idea: calculation of reserved memory</a:t>
            </a:r>
            <a:endParaRPr lang="en-DE" dirty="0"/>
          </a:p>
          <a:p>
            <a:pPr marL="0" indent="0">
              <a:buNone/>
            </a:pPr>
            <a:r>
              <a:rPr lang="en-US" sz="2000" dirty="0"/>
              <a:t>Reserved memory = </a:t>
            </a:r>
            <a:r>
              <a:rPr lang="en-US" sz="2000" dirty="0" err="1"/>
              <a:t>MemTotal</a:t>
            </a:r>
            <a:r>
              <a:rPr lang="en-US" sz="2000" dirty="0"/>
              <a:t> - </a:t>
            </a:r>
            <a:r>
              <a:rPr lang="en-US" sz="2000" dirty="0" err="1"/>
              <a:t>MemAvailable</a:t>
            </a:r>
            <a:r>
              <a:rPr lang="en-US" sz="2000" dirty="0"/>
              <a:t> - </a:t>
            </a:r>
            <a:r>
              <a:rPr lang="en-US" sz="2000" dirty="0" err="1"/>
              <a:t>working_set_bytes</a:t>
            </a:r>
            <a:r>
              <a:rPr lang="en-US" sz="2000" dirty="0"/>
              <a:t> (</a:t>
            </a:r>
            <a:r>
              <a:rPr lang="en-US" sz="2000" dirty="0" err="1"/>
              <a:t>kubepods</a:t>
            </a:r>
            <a:r>
              <a:rPr lang="en-US" sz="2000" dirty="0"/>
              <a:t> </a:t>
            </a:r>
            <a:r>
              <a:rPr lang="en-US" sz="2000" dirty="0" err="1"/>
              <a:t>cgroup</a:t>
            </a:r>
            <a:r>
              <a:rPr lang="en-US" sz="2000" dirty="0"/>
              <a:t>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318854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0E5A-4C37-9048-A188-D6F94076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Can we use the Metrics API?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47715-108F-8F48-96E3-7D68D321B89E}"/>
              </a:ext>
            </a:extLst>
          </p:cNvPr>
          <p:cNvSpPr/>
          <p:nvPr/>
        </p:nvSpPr>
        <p:spPr>
          <a:xfrm>
            <a:off x="775063" y="1690688"/>
            <a:ext cx="856923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1600" b="1" dirty="0"/>
              <a:t>Node memory consumption according to Metrics API</a:t>
            </a:r>
          </a:p>
          <a:p>
            <a:endParaRPr lang="en-DE" sz="1600" dirty="0"/>
          </a:p>
          <a:p>
            <a:r>
              <a:rPr lang="en-DE" sz="1600" dirty="0"/>
              <a:t>$ k top nodes</a:t>
            </a:r>
          </a:p>
          <a:p>
            <a:r>
              <a:rPr lang="en-DE" sz="1600" dirty="0"/>
              <a:t>NAME                                          CPU(cores)   CPU%   MEMORY(bytes)   MEMORY%</a:t>
            </a:r>
          </a:p>
          <a:p>
            <a:r>
              <a:rPr lang="en-DE" sz="1600" dirty="0"/>
              <a:t>ip-10-240-22-124.eu-west-1.compute.internal   279m         14%    2442Mi          37%</a:t>
            </a:r>
          </a:p>
          <a:p>
            <a:r>
              <a:rPr lang="en-DE" sz="1600" dirty="0"/>
              <a:t>ip-10-240-9-244.eu-west-1.compute.internal    351m         18%    3199Mi           48%</a:t>
            </a:r>
          </a:p>
          <a:p>
            <a:endParaRPr lang="en-DE" sz="1600" dirty="0"/>
          </a:p>
          <a:p>
            <a:endParaRPr lang="en-DE" sz="1600" b="1" dirty="0"/>
          </a:p>
          <a:p>
            <a:r>
              <a:rPr lang="en-DE" sz="1600" b="1" dirty="0"/>
              <a:t>Metrics API uses </a:t>
            </a:r>
            <a:r>
              <a:rPr lang="en-US" sz="1600" b="1" dirty="0" err="1"/>
              <a:t>container_memory_working_set_bytes</a:t>
            </a:r>
            <a:r>
              <a:rPr lang="en-US" sz="1600" b="1" dirty="0"/>
              <a:t> exposed by </a:t>
            </a:r>
            <a:r>
              <a:rPr lang="en-US" sz="1600" b="1" dirty="0" err="1"/>
              <a:t>kubelet</a:t>
            </a:r>
            <a:r>
              <a:rPr lang="en-US" sz="1600" b="1" dirty="0"/>
              <a:t> via </a:t>
            </a:r>
            <a:r>
              <a:rPr lang="en-US" sz="1600" b="1" dirty="0" err="1"/>
              <a:t>cadvisor</a:t>
            </a:r>
            <a:endParaRPr lang="en-US" sz="1600" b="1" dirty="0"/>
          </a:p>
          <a:p>
            <a:endParaRPr lang="en-US" sz="1600" dirty="0"/>
          </a:p>
          <a:p>
            <a:r>
              <a:rPr lang="en-US" sz="1600" dirty="0" err="1"/>
              <a:t>PromQL</a:t>
            </a:r>
            <a:r>
              <a:rPr lang="en-US" sz="1600" dirty="0"/>
              <a:t>: </a:t>
            </a:r>
            <a:r>
              <a:rPr lang="en-US" sz="1600" i="1" dirty="0" err="1"/>
              <a:t>container_memory_working_set_bytes</a:t>
            </a:r>
            <a:r>
              <a:rPr lang="en-US" sz="1600" i="1" dirty="0"/>
              <a:t>{id="/"}</a:t>
            </a:r>
          </a:p>
          <a:p>
            <a:endParaRPr lang="en-US" sz="1600" i="1" dirty="0"/>
          </a:p>
          <a:p>
            <a:endParaRPr lang="en-US" sz="1600" b="1" dirty="0"/>
          </a:p>
          <a:p>
            <a:r>
              <a:rPr lang="en-US" sz="1600" b="1" dirty="0"/>
              <a:t>This is the working set memory  of the root memory </a:t>
            </a:r>
            <a:r>
              <a:rPr lang="en-US" sz="1600" b="1" dirty="0" err="1"/>
              <a:t>cgroup</a:t>
            </a:r>
            <a:r>
              <a:rPr lang="en-US" sz="1600" b="1" dirty="0"/>
              <a:t>.</a:t>
            </a:r>
            <a:endParaRPr lang="en-DE" sz="1600" b="1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4203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0E5A-4C37-9048-A188-D6F94076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Can we use the Metrics API?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47715-108F-8F48-96E3-7D68D321B89E}"/>
              </a:ext>
            </a:extLst>
          </p:cNvPr>
          <p:cNvSpPr/>
          <p:nvPr/>
        </p:nvSpPr>
        <p:spPr>
          <a:xfrm>
            <a:off x="775063" y="1690688"/>
            <a:ext cx="8569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/>
              <a:t>Compare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memory</a:t>
            </a:r>
            <a:r>
              <a:rPr lang="de-DE" sz="1600" dirty="0"/>
              <a:t> </a:t>
            </a:r>
            <a:r>
              <a:rPr lang="de-DE" sz="1600" dirty="0" err="1"/>
              <a:t>usage</a:t>
            </a:r>
            <a:r>
              <a:rPr lang="de-DE" sz="1600" dirty="0"/>
              <a:t> </a:t>
            </a:r>
            <a:r>
              <a:rPr lang="de-DE" sz="1600" dirty="0" err="1"/>
              <a:t>derived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i="1" dirty="0"/>
              <a:t>/</a:t>
            </a:r>
            <a:r>
              <a:rPr lang="de-DE" sz="1600" i="1" dirty="0" err="1"/>
              <a:t>proc</a:t>
            </a:r>
            <a:r>
              <a:rPr lang="de-DE" sz="1600" i="1" dirty="0"/>
              <a:t>/</a:t>
            </a:r>
            <a:r>
              <a:rPr lang="de-DE" sz="1600" i="1" dirty="0" err="1"/>
              <a:t>meminfo</a:t>
            </a:r>
            <a:endParaRPr lang="de-DE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40 % </a:t>
            </a:r>
            <a:r>
              <a:rPr lang="de-DE" sz="1600" dirty="0" err="1"/>
              <a:t>used</a:t>
            </a:r>
            <a:r>
              <a:rPr lang="de-DE" sz="1600" dirty="0"/>
              <a:t> via 48%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based</a:t>
            </a:r>
            <a:r>
              <a:rPr lang="de-DE" sz="1600" dirty="0"/>
              <a:t> on </a:t>
            </a:r>
            <a:r>
              <a:rPr lang="de-DE" sz="1600" dirty="0" err="1"/>
              <a:t>Metrics</a:t>
            </a:r>
            <a:r>
              <a:rPr lang="de-DE" sz="1600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584AE-A886-2240-969B-509E776C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1685"/>
            <a:ext cx="10335239" cy="1975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2DD10-2ABD-C14A-9DB0-0314584ED567}"/>
              </a:ext>
            </a:extLst>
          </p:cNvPr>
          <p:cNvSpPr txBox="1"/>
          <p:nvPr/>
        </p:nvSpPr>
        <p:spPr>
          <a:xfrm>
            <a:off x="838200" y="4982646"/>
            <a:ext cx="556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“Global” OOM when </a:t>
            </a:r>
            <a:r>
              <a:rPr lang="de-DE" i="1" dirty="0"/>
              <a:t>/</a:t>
            </a:r>
            <a:r>
              <a:rPr lang="de-DE" i="1" dirty="0" err="1"/>
              <a:t>proc</a:t>
            </a:r>
            <a:r>
              <a:rPr lang="de-DE" i="1" dirty="0"/>
              <a:t>/</a:t>
            </a:r>
            <a:r>
              <a:rPr lang="de-DE" i="1" dirty="0" err="1"/>
              <a:t>meminfo</a:t>
            </a:r>
            <a:r>
              <a:rPr lang="de-DE" i="1" dirty="0"/>
              <a:t> </a:t>
            </a:r>
            <a:r>
              <a:rPr lang="de-DE" i="1" dirty="0" err="1"/>
              <a:t>MemAvailable</a:t>
            </a:r>
            <a:r>
              <a:rPr lang="de-DE" i="1" dirty="0"/>
              <a:t> </a:t>
            </a:r>
            <a:r>
              <a:rPr lang="en-DE" dirty="0"/>
              <a:t>≈</a:t>
            </a:r>
            <a:r>
              <a:rPr lang="de-DE" i="1" dirty="0"/>
              <a:t> 0</a:t>
            </a:r>
          </a:p>
          <a:p>
            <a:r>
              <a:rPr lang="de-DE" i="1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Use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i="1" dirty="0"/>
              <a:t>/</a:t>
            </a:r>
            <a:r>
              <a:rPr lang="de-DE" i="1" dirty="0" err="1"/>
              <a:t>proc</a:t>
            </a:r>
            <a:r>
              <a:rPr lang="de-DE" i="1" dirty="0"/>
              <a:t>/</a:t>
            </a:r>
            <a:r>
              <a:rPr lang="de-DE" i="1" dirty="0" err="1"/>
              <a:t>meminfo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reserved</a:t>
            </a:r>
            <a:r>
              <a:rPr lang="de-DE" dirty="0"/>
              <a:t>-memory </a:t>
            </a:r>
            <a:r>
              <a:rPr lang="de-DE" dirty="0" err="1"/>
              <a:t>calculation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9453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9A29-732E-E24B-8A40-BB2E78C9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Demo: “Global” 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CCD-9928-4945-9967-75AC23A1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5187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9A29-732E-E24B-8A40-BB2E78C9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Demo: Prevent “Global” OOM via PoC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CCD-9928-4945-9967-75AC23A1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8849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55F2-ECE4-6F44-9080-1921628C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way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D001D-3440-794A-9568-A6EB8F63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reservation based on a pre-defined heuristic is problematic (“superficial fix”)</a:t>
            </a:r>
          </a:p>
          <a:p>
            <a:r>
              <a:rPr lang="en-US" dirty="0"/>
              <a:t>Currently </a:t>
            </a:r>
            <a:r>
              <a:rPr lang="en-US" dirty="0" err="1"/>
              <a:t>kubelet</a:t>
            </a:r>
            <a:endParaRPr lang="en-US" dirty="0"/>
          </a:p>
          <a:p>
            <a:pPr lvl="1"/>
            <a:r>
              <a:rPr lang="en-DE" dirty="0"/>
              <a:t>sets kubepods cgroup settings after startup based on its configuration </a:t>
            </a:r>
          </a:p>
          <a:p>
            <a:pPr lvl="1"/>
            <a:r>
              <a:rPr lang="en-DE" dirty="0"/>
              <a:t>has no mechanism to reconcile resource reservations at runtime</a:t>
            </a:r>
            <a:endParaRPr lang="en-US" dirty="0"/>
          </a:p>
          <a:p>
            <a:r>
              <a:rPr lang="en-US" dirty="0"/>
              <a:t>Reconciling resource reservations could probably be put into </a:t>
            </a:r>
            <a:r>
              <a:rPr lang="en-US" dirty="0" err="1"/>
              <a:t>kubelet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Directly adjusting the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via an external script is possibly not a good idea (race with </a:t>
            </a:r>
            <a:r>
              <a:rPr lang="en-US" dirty="0" err="1"/>
              <a:t>kubelet</a:t>
            </a:r>
            <a:r>
              <a:rPr lang="en-US" dirty="0"/>
              <a:t>?)</a:t>
            </a:r>
          </a:p>
          <a:p>
            <a:pPr lvl="1"/>
            <a:r>
              <a:rPr lang="en-US" dirty="0"/>
              <a:t>Restarting </a:t>
            </a:r>
            <a:r>
              <a:rPr lang="en-US" dirty="0" err="1"/>
              <a:t>kubelet</a:t>
            </a:r>
            <a:r>
              <a:rPr lang="en-US" dirty="0"/>
              <a:t> is dangerous (API requests, …)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/issues/103046</a:t>
            </a:r>
          </a:p>
        </p:txBody>
      </p:sp>
    </p:spTree>
    <p:extLst>
      <p:ext uri="{BB962C8B-B14F-4D97-AF65-F5344CB8AC3E}">
        <p14:creationId xmlns:p14="http://schemas.microsoft.com/office/powerpoint/2010/main" val="60001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7697-2A25-2243-AE01-47FB1486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 Node Resource Reservations &amp; cgroups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473D2-4BCF-8540-935A-5E5EA1579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24" y="4887602"/>
            <a:ext cx="6203272" cy="81289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https://</a:t>
            </a:r>
            <a:r>
              <a:rPr lang="en-US" sz="1200" dirty="0" err="1"/>
              <a:t>kubernetes.io</a:t>
            </a:r>
            <a:r>
              <a:rPr lang="en-US" sz="1200" dirty="0"/>
              <a:t>/docs/tasks/administer-cluster/reserve-compute-resources/</a:t>
            </a:r>
            <a:endParaRPr lang="en-DE" sz="1200" dirty="0"/>
          </a:p>
        </p:txBody>
      </p:sp>
      <p:sp>
        <p:nvSpPr>
          <p:cNvPr id="6" name="AutoShape 4" descr="node capacity">
            <a:extLst>
              <a:ext uri="{FF2B5EF4-FFF2-40B4-BE49-F238E27FC236}">
                <a16:creationId xmlns:a16="http://schemas.microsoft.com/office/drawing/2014/main" id="{532DB08F-2616-7E47-96FE-3BC50F0C0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0070" y="3429000"/>
            <a:ext cx="1180730" cy="118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512DF33-6230-C841-83BF-B61AD3BB4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7625" y="1267828"/>
            <a:ext cx="6904375" cy="4761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B721D-1AB8-9344-87C2-DCC4268EBE51}"/>
              </a:ext>
            </a:extLst>
          </p:cNvPr>
          <p:cNvSpPr txBox="1"/>
          <p:nvPr/>
        </p:nvSpPr>
        <p:spPr>
          <a:xfrm>
            <a:off x="638755" y="1321053"/>
            <a:ext cx="559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Resources</a:t>
            </a:r>
            <a:r>
              <a:rPr lang="en-DE" dirty="0"/>
              <a:t>: Memory, CPU, Ephemeral Storage, PID, Inodes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E9EDE-50BA-E047-A3FF-324A8E3D4F23}"/>
              </a:ext>
            </a:extLst>
          </p:cNvPr>
          <p:cNvSpPr/>
          <p:nvPr/>
        </p:nvSpPr>
        <p:spPr>
          <a:xfrm>
            <a:off x="638755" y="177968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dirty="0"/>
              <a:t>$ kubectl describe node </a:t>
            </a:r>
          </a:p>
          <a:p>
            <a:endParaRPr lang="en-DE" dirty="0"/>
          </a:p>
          <a:p>
            <a:r>
              <a:rPr lang="en-DE" dirty="0"/>
              <a:t>capacity:</a:t>
            </a:r>
          </a:p>
          <a:p>
            <a:r>
              <a:rPr lang="en-DE" dirty="0"/>
              <a:t>    cpu: "2"</a:t>
            </a:r>
          </a:p>
          <a:p>
            <a:r>
              <a:rPr lang="en-DE" dirty="0"/>
              <a:t>    ephemeral-storage: 19580892Ki</a:t>
            </a:r>
          </a:p>
          <a:p>
            <a:r>
              <a:rPr lang="en-DE" dirty="0"/>
              <a:t>    hugepages-1Gi: "0"</a:t>
            </a:r>
          </a:p>
          <a:p>
            <a:r>
              <a:rPr lang="en-DE" dirty="0"/>
              <a:t>    hugepages-2Mi: "0"</a:t>
            </a:r>
          </a:p>
          <a:p>
            <a:r>
              <a:rPr lang="en-DE" dirty="0"/>
              <a:t>    memory: 7941248Ki</a:t>
            </a:r>
          </a:p>
          <a:p>
            <a:r>
              <a:rPr lang="en-DE" dirty="0"/>
              <a:t>    pods: "180”</a:t>
            </a:r>
          </a:p>
          <a:p>
            <a:endParaRPr lang="en-DE" dirty="0"/>
          </a:p>
          <a:p>
            <a:r>
              <a:rPr lang="en-DE" dirty="0"/>
              <a:t>allocatable:</a:t>
            </a:r>
          </a:p>
          <a:p>
            <a:r>
              <a:rPr lang="en-DE" dirty="0"/>
              <a:t>    cpu: 1900m</a:t>
            </a:r>
          </a:p>
          <a:p>
            <a:r>
              <a:rPr lang="en-DE" dirty="0"/>
              <a:t>    ephemeral-storage: "794680715"</a:t>
            </a:r>
          </a:p>
          <a:p>
            <a:r>
              <a:rPr lang="en-DE" dirty="0"/>
              <a:t>    hugepages-1Gi: "0"</a:t>
            </a:r>
          </a:p>
          <a:p>
            <a:r>
              <a:rPr lang="en-DE" dirty="0"/>
              <a:t>    hugepages-2Mi: "0"</a:t>
            </a:r>
          </a:p>
          <a:p>
            <a:r>
              <a:rPr lang="en-DE" dirty="0"/>
              <a:t>    memory: 4574256Ki</a:t>
            </a:r>
          </a:p>
          <a:p>
            <a:r>
              <a:rPr lang="en-DE" dirty="0"/>
              <a:t>    pods: "180"</a:t>
            </a:r>
          </a:p>
          <a:p>
            <a:r>
              <a:rPr lang="en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7896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518CD8-0427-0946-BF9B-2A0E9504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1.1 Memory Resource Reservation</a:t>
            </a:r>
            <a:br>
              <a:rPr lang="en-DE" dirty="0"/>
            </a:b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1A330E-6FC0-E345-9E42-EEDA704E8204}"/>
              </a:ext>
            </a:extLst>
          </p:cNvPr>
          <p:cNvSpPr/>
          <p:nvPr/>
        </p:nvSpPr>
        <p:spPr>
          <a:xfrm>
            <a:off x="824089" y="1173583"/>
            <a:ext cx="292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b="1" dirty="0"/>
              <a:t>Kubelet config</a:t>
            </a:r>
          </a:p>
          <a:p>
            <a:endParaRPr lang="en-DE" b="1" dirty="0"/>
          </a:p>
          <a:p>
            <a:r>
              <a:rPr lang="en-US" dirty="0" err="1"/>
              <a:t>enforceNodeAllocatable</a:t>
            </a:r>
            <a:r>
              <a:rPr lang="en-US" dirty="0"/>
              <a:t>:</a:t>
            </a:r>
          </a:p>
          <a:p>
            <a:r>
              <a:rPr lang="en-US" dirty="0"/>
              <a:t>- pods</a:t>
            </a:r>
            <a:endParaRPr lang="en-DE" dirty="0"/>
          </a:p>
          <a:p>
            <a:r>
              <a:rPr lang="en-DE" dirty="0"/>
              <a:t>kubeReserved:</a:t>
            </a:r>
          </a:p>
          <a:p>
            <a:r>
              <a:rPr lang="en-DE" dirty="0"/>
              <a:t>    memory: 1Gi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1024 Mi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/>
              <a:t>evictionHard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memory.available</a:t>
            </a:r>
            <a:r>
              <a:rPr lang="en-US" dirty="0"/>
              <a:t>: 100Mi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531640-321B-BF4F-BFE0-D9B3AF87A514}"/>
              </a:ext>
            </a:extLst>
          </p:cNvPr>
          <p:cNvSpPr/>
          <p:nvPr/>
        </p:nvSpPr>
        <p:spPr>
          <a:xfrm>
            <a:off x="4501444" y="129954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dirty="0"/>
              <a:t>$ </a:t>
            </a:r>
            <a:r>
              <a:rPr lang="en-DE" i="1" dirty="0"/>
              <a:t>kubectl describe node</a:t>
            </a:r>
          </a:p>
          <a:p>
            <a:endParaRPr lang="en-DE" dirty="0"/>
          </a:p>
          <a:p>
            <a:r>
              <a:rPr lang="en-DE" dirty="0"/>
              <a:t>Capacity:</a:t>
            </a:r>
          </a:p>
          <a:p>
            <a:r>
              <a:rPr lang="en-DE" dirty="0"/>
              <a:t>  memory:             65052940Ki 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63528 Mi / 62 Gi</a:t>
            </a:r>
          </a:p>
          <a:p>
            <a:r>
              <a:rPr lang="en-DE" dirty="0"/>
              <a:t>Allocatable:</a:t>
            </a:r>
          </a:p>
          <a:p>
            <a:r>
              <a:rPr lang="en-DE" dirty="0"/>
              <a:t>  memory:             63901964Ki 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62404 Mi / 60.94 Gi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3926F-ECD1-6349-BF26-DAB85EC7C375}"/>
              </a:ext>
            </a:extLst>
          </p:cNvPr>
          <p:cNvSpPr txBox="1"/>
          <p:nvPr/>
        </p:nvSpPr>
        <p:spPr>
          <a:xfrm>
            <a:off x="620889" y="4845087"/>
            <a:ext cx="101870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Allocatable memory </a:t>
            </a:r>
            <a:r>
              <a:rPr lang="en-DE" dirty="0"/>
              <a:t>= 63528 Mi (Capacity) – 1024 Mi (1 Gi) – 100 Mi (Eviction Hard) = 62404 Mi = 60.94 Gi</a:t>
            </a:r>
          </a:p>
          <a:p>
            <a:r>
              <a:rPr lang="en-DE" b="1" dirty="0"/>
              <a:t>Total Reserved</a:t>
            </a:r>
            <a:r>
              <a:rPr lang="en-DE" dirty="0"/>
              <a:t>: 1124 Mi</a:t>
            </a:r>
          </a:p>
          <a:p>
            <a:endParaRPr lang="en-DE" dirty="0"/>
          </a:p>
          <a:p>
            <a:r>
              <a:rPr lang="en-DE" b="1" dirty="0"/>
              <a:t>Effect: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K8s Scheduler does not schedule pods with requests &gt; allocatable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Memory limit enforced on kubepods slice</a:t>
            </a:r>
          </a:p>
          <a:p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956F4-0245-7F47-B18E-02E4B1895B09}"/>
              </a:ext>
            </a:extLst>
          </p:cNvPr>
          <p:cNvSpPr txBox="1"/>
          <p:nvPr/>
        </p:nvSpPr>
        <p:spPr>
          <a:xfrm>
            <a:off x="4586112" y="3349313"/>
            <a:ext cx="7721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 enforced on </a:t>
            </a:r>
            <a:r>
              <a:rPr lang="en-US" b="1" dirty="0" err="1"/>
              <a:t>kubepods</a:t>
            </a:r>
            <a:r>
              <a:rPr lang="en-US" b="1" dirty="0"/>
              <a:t> </a:t>
            </a:r>
            <a:r>
              <a:rPr lang="en-US" b="1" dirty="0" err="1"/>
              <a:t>cgroup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i="1" dirty="0"/>
              <a:t>cat /sys/fs/</a:t>
            </a:r>
            <a:r>
              <a:rPr lang="en-US" i="1" dirty="0" err="1"/>
              <a:t>cgroup</a:t>
            </a:r>
            <a:r>
              <a:rPr lang="en-US" i="1" dirty="0"/>
              <a:t>/memory/</a:t>
            </a:r>
            <a:r>
              <a:rPr lang="en-US" i="1" dirty="0" err="1"/>
              <a:t>kubepods</a:t>
            </a:r>
            <a:r>
              <a:rPr lang="en-US" i="1" dirty="0"/>
              <a:t>/</a:t>
            </a:r>
            <a:r>
              <a:rPr lang="en-US" i="1" dirty="0" err="1"/>
              <a:t>memory.limit_in_bytes</a:t>
            </a:r>
            <a:r>
              <a:rPr lang="en-US" i="1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cgroupsV1</a:t>
            </a:r>
          </a:p>
          <a:p>
            <a:r>
              <a:rPr lang="en-US" dirty="0"/>
              <a:t>65540468736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63528 Mi (Capacity) – 1024 Mi (1 Gi) =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62504 Mi / 61 Gi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4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1.2 CPU Resource 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DE" dirty="0"/>
              <a:t>Linux concepts: </a:t>
            </a:r>
            <a:r>
              <a:rPr lang="en-DE" b="1" dirty="0"/>
              <a:t>Completely Fair Scheduler </a:t>
            </a:r>
            <a:r>
              <a:rPr lang="en-DE" dirty="0"/>
              <a:t>(CFS) &amp; </a:t>
            </a:r>
            <a:r>
              <a:rPr lang="en-DE" b="1" dirty="0"/>
              <a:t>CFS CPU Shares </a:t>
            </a:r>
            <a:r>
              <a:rPr lang="en-DE" dirty="0"/>
              <a:t>&amp;</a:t>
            </a:r>
            <a:r>
              <a:rPr lang="en-DE" b="1" dirty="0"/>
              <a:t> CFS Quota</a:t>
            </a:r>
          </a:p>
          <a:p>
            <a:r>
              <a:rPr lang="en-US" dirty="0"/>
              <a:t>CONFIG_FAIR_GROUP_SCHED extension to CFS for task/process groups</a:t>
            </a:r>
          </a:p>
          <a:p>
            <a:pPr lvl="1"/>
            <a:r>
              <a:rPr lang="en-DE" b="1" dirty="0"/>
              <a:t>For cgroups: </a:t>
            </a:r>
            <a:r>
              <a:rPr lang="en-US" dirty="0"/>
              <a:t>processes belonging to same </a:t>
            </a:r>
            <a:r>
              <a:rPr lang="en-US" dirty="0" err="1"/>
              <a:t>cgroup</a:t>
            </a:r>
            <a:r>
              <a:rPr lang="en-US" dirty="0"/>
              <a:t> hierarchy are in the same task group</a:t>
            </a:r>
            <a:endParaRPr lang="en-DE" b="1" dirty="0"/>
          </a:p>
          <a:p>
            <a:endParaRPr lang="en-DE" dirty="0"/>
          </a:p>
          <a:p>
            <a:pPr marL="0" indent="0">
              <a:buNone/>
            </a:pPr>
            <a:r>
              <a:rPr lang="en-DE" b="1" dirty="0"/>
              <a:t>CFS CPU Shares :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Baseline performance during resource contention.</a:t>
            </a:r>
            <a:endParaRPr lang="en-US" dirty="0"/>
          </a:p>
          <a:p>
            <a:r>
              <a:rPr lang="en-US" dirty="0" err="1"/>
              <a:t>cgroups</a:t>
            </a:r>
            <a:r>
              <a:rPr lang="en-US" dirty="0"/>
              <a:t> can be guaranteed a minimum number of "CPU shares" when a system is busy.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not limit a </a:t>
            </a:r>
            <a:r>
              <a:rPr lang="en-US" dirty="0" err="1"/>
              <a:t>cgroup's</a:t>
            </a:r>
            <a:r>
              <a:rPr lang="en-US" dirty="0"/>
              <a:t> CPU usage if the CPUs have ”free” shares / are idling</a:t>
            </a:r>
          </a:p>
          <a:p>
            <a:r>
              <a:rPr lang="en-US" dirty="0"/>
              <a:t>CFS allows processes &amp; process groups (via </a:t>
            </a:r>
            <a:r>
              <a:rPr lang="en-US" dirty="0" err="1"/>
              <a:t>cgroups</a:t>
            </a:r>
            <a:r>
              <a:rPr lang="en-US" dirty="0"/>
              <a:t>) to exceed their fair share of CPU time (defined via </a:t>
            </a:r>
            <a:r>
              <a:rPr lang="en-US" dirty="0" err="1"/>
              <a:t>cpu.shares</a:t>
            </a:r>
            <a:r>
              <a:rPr lang="en-US" dirty="0"/>
              <a:t>) if their competing tasks require less CPU time than their fair share.</a:t>
            </a:r>
          </a:p>
          <a:p>
            <a:endParaRPr lang="en-US" dirty="0"/>
          </a:p>
          <a:p>
            <a:r>
              <a:rPr lang="en-US" dirty="0"/>
              <a:t>Can be limited via CPU quotas, an extension to the CFS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3145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498C5F-5CF8-E44D-B3A6-3C7CDE85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1.2 CPU Resource Reservation</a:t>
            </a:r>
            <a:endParaRPr lang="en-DE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13CA08A-FB86-8643-A8BB-CA29C387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846" y="1530350"/>
            <a:ext cx="5385607" cy="47124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049A6-43BD-0C42-9DB3-A454EF82A990}"/>
              </a:ext>
            </a:extLst>
          </p:cNvPr>
          <p:cNvSpPr/>
          <p:nvPr/>
        </p:nvSpPr>
        <p:spPr>
          <a:xfrm>
            <a:off x="609600" y="222867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In case of resource contention: 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/>
              <a:t>How much CPU time in % does user 1 get?</a:t>
            </a:r>
            <a:endParaRPr lang="en-US"/>
          </a:p>
          <a:p>
            <a:endParaRPr lang="en-US"/>
          </a:p>
          <a:p>
            <a:r>
              <a:rPr lang="en-US"/>
              <a:t>768 / (768 + 512 + 2048) = 23.1 %  </a:t>
            </a:r>
            <a:r>
              <a:rPr lang="en-US" b="1"/>
              <a:t>of parent user.slice</a:t>
            </a:r>
          </a:p>
          <a:p>
            <a:endParaRPr lang="en-US"/>
          </a:p>
          <a:p>
            <a:r>
              <a:rPr lang="en-US"/>
              <a:t>33.3% user.slice * 0.231 = </a:t>
            </a:r>
            <a:r>
              <a:rPr lang="en-US" b="1"/>
              <a:t>7.6 %</a:t>
            </a:r>
            <a:r>
              <a:rPr lang="en-US"/>
              <a:t> </a:t>
            </a:r>
            <a:r>
              <a:rPr lang="en-US" b="1"/>
              <a:t>total CPU time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5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1.2 CPU Resource 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79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b="1" dirty="0"/>
              <a:t>CFS Quota: </a:t>
            </a:r>
          </a:p>
          <a:p>
            <a:r>
              <a:rPr lang="en-US" sz="1900" dirty="0"/>
              <a:t>Limit the amount of CPU time a task group or hierarchy (grouped by </a:t>
            </a:r>
            <a:r>
              <a:rPr lang="en-US" sz="1900" dirty="0" err="1"/>
              <a:t>cgroup</a:t>
            </a:r>
            <a:r>
              <a:rPr lang="en-US" sz="1900" dirty="0"/>
              <a:t>) can maximally use.</a:t>
            </a:r>
          </a:p>
          <a:p>
            <a:r>
              <a:rPr lang="en-US" sz="1900" dirty="0"/>
              <a:t>Adjustable via </a:t>
            </a:r>
            <a:r>
              <a:rPr lang="en-US" sz="1900" dirty="0" err="1"/>
              <a:t>cgroup</a:t>
            </a:r>
            <a:r>
              <a:rPr lang="en-US" sz="1900" dirty="0"/>
              <a:t> files in </a:t>
            </a:r>
            <a:r>
              <a:rPr lang="en-US" sz="1900" dirty="0" err="1"/>
              <a:t>cpu</a:t>
            </a:r>
            <a:r>
              <a:rPr lang="en-US" sz="1900" dirty="0"/>
              <a:t> </a:t>
            </a:r>
            <a:r>
              <a:rPr lang="en-US" sz="1900" dirty="0" err="1"/>
              <a:t>cgroupfs</a:t>
            </a:r>
            <a:endParaRPr lang="en-US" sz="1900" dirty="0"/>
          </a:p>
          <a:p>
            <a:pPr marL="0" indent="0">
              <a:buNone/>
            </a:pPr>
            <a:r>
              <a:rPr lang="en-US" sz="1900" dirty="0" err="1"/>
              <a:t>cpu.cfs_period_us</a:t>
            </a:r>
            <a:r>
              <a:rPr lang="en-US" sz="1900" dirty="0"/>
              <a:t>= 100000  # 100ms</a:t>
            </a:r>
            <a:br>
              <a:rPr lang="en-US" sz="1900" dirty="0"/>
            </a:br>
            <a:r>
              <a:rPr lang="en-US" sz="1900" dirty="0" err="1"/>
              <a:t>cpu.cfs_quota</a:t>
            </a:r>
            <a:r>
              <a:rPr lang="en-US" sz="1900" dirty="0"/>
              <a:t>=-1 # </a:t>
            </a:r>
            <a:r>
              <a:rPr lang="en-US" sz="1900" b="1" dirty="0"/>
              <a:t>CFS quota disabled; </a:t>
            </a:r>
            <a:r>
              <a:rPr lang="en-US" sz="1900" dirty="0"/>
              <a:t>Normal CFS behavior.</a:t>
            </a:r>
          </a:p>
          <a:p>
            <a:r>
              <a:rPr lang="en-US" sz="1900" dirty="0"/>
              <a:t>Max one whole CPU core for the </a:t>
            </a:r>
            <a:r>
              <a:rPr lang="en-US" sz="1900" dirty="0" err="1"/>
              <a:t>cgroup</a:t>
            </a:r>
            <a:r>
              <a:rPr lang="en-US" sz="1900" dirty="0"/>
              <a:t> hierarchy: </a:t>
            </a:r>
          </a:p>
          <a:p>
            <a:pPr lvl="1"/>
            <a:r>
              <a:rPr lang="en-US" sz="1900" dirty="0" err="1"/>
              <a:t>cpu.cfs_quota_us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pPr lvl="1"/>
            <a:r>
              <a:rPr lang="en-US" sz="1900" dirty="0" err="1"/>
              <a:t>cpu.cfs_period_us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r>
              <a:rPr lang="en-US" sz="1900" dirty="0"/>
              <a:t>Max two whole CPU cores: </a:t>
            </a:r>
          </a:p>
          <a:p>
            <a:pPr lvl="1"/>
            <a:r>
              <a:rPr lang="en-US" sz="1900" dirty="0" err="1"/>
              <a:t>cpu.cfs_quota_us</a:t>
            </a:r>
            <a:r>
              <a:rPr lang="en-US" sz="1900" dirty="0"/>
              <a:t> == 200000 # (200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pPr lvl="1"/>
            <a:r>
              <a:rPr lang="en-US" sz="1900" dirty="0" err="1"/>
              <a:t>cpu.cfs_period_us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9CD18-D714-0C49-BE4D-C7AF45578632}"/>
              </a:ext>
            </a:extLst>
          </p:cNvPr>
          <p:cNvSpPr/>
          <p:nvPr/>
        </p:nvSpPr>
        <p:spPr>
          <a:xfrm>
            <a:off x="722709" y="57525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Sources</a:t>
            </a:r>
            <a:br>
              <a:rPr lang="en-US" dirty="0"/>
            </a:br>
            <a:r>
              <a:rPr lang="en-US" dirty="0"/>
              <a:t>- Google publication: </a:t>
            </a:r>
            <a:r>
              <a:rPr lang="en-US" dirty="0">
                <a:hlinkClick r:id="rId2" tooltip="https://research.google/pubs/pub36669/"/>
              </a:rPr>
              <a:t>CPU bandwidth control for CFS</a:t>
            </a:r>
            <a:br>
              <a:rPr lang="en-US" dirty="0"/>
            </a:br>
            <a:r>
              <a:rPr lang="en-US" dirty="0"/>
              <a:t>- Also see Linux </a:t>
            </a:r>
            <a:r>
              <a:rPr lang="en-US" dirty="0">
                <a:hlinkClick r:id="rId3" tooltip="https://www.kernel.org/doc/Documentation/scheduler/sched-bwc.txt"/>
              </a:rPr>
              <a:t>kernel docs.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86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850F-3D2C-3244-8A76-B608831B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1.3 Sidenote: CPU Throtteling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70BC-7A07-C743-B4A0-AA4D998FC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If the entire CPU quota is eliminated while there are still tasks waiting to execute, the group will get throttled, even if a host has unused processor resources.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cgroup's</a:t>
            </a:r>
            <a:r>
              <a:rPr lang="en-US" dirty="0"/>
              <a:t> bandwidth statistics are exported via 3 fields in </a:t>
            </a:r>
            <a:r>
              <a:rPr lang="en-US" b="1" dirty="0" err="1"/>
              <a:t>cpu.stat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cpu.stat</a:t>
            </a:r>
            <a:r>
              <a:rPr lang="en-US" dirty="0"/>
              <a:t>:</a:t>
            </a:r>
          </a:p>
          <a:p>
            <a:r>
              <a:rPr lang="en-US" b="1" dirty="0" err="1"/>
              <a:t>nr_periods</a:t>
            </a:r>
            <a:r>
              <a:rPr lang="en-US" dirty="0"/>
              <a:t>: Number of enforcement intervals that have elapsed (of </a:t>
            </a:r>
            <a:r>
              <a:rPr lang="en-US" dirty="0" err="1"/>
              <a:t>cpu.cfs_period_us</a:t>
            </a:r>
            <a:r>
              <a:rPr lang="en-US" dirty="0"/>
              <a:t>).</a:t>
            </a:r>
          </a:p>
          <a:p>
            <a:r>
              <a:rPr lang="en-US" b="1" dirty="0" err="1"/>
              <a:t>nr_throttled</a:t>
            </a:r>
            <a:r>
              <a:rPr lang="en-US" dirty="0"/>
              <a:t>: Number of times the group has been throttled/limited.</a:t>
            </a:r>
          </a:p>
          <a:p>
            <a:r>
              <a:rPr lang="en-US" b="1" dirty="0" err="1"/>
              <a:t>throttled_time</a:t>
            </a:r>
            <a:r>
              <a:rPr lang="en-US" dirty="0"/>
              <a:t>: The total time duration (in </a:t>
            </a:r>
            <a:r>
              <a:rPr lang="en-US" i="1" dirty="0"/>
              <a:t>nanoseconds</a:t>
            </a:r>
            <a:r>
              <a:rPr lang="en-US" dirty="0"/>
              <a:t>) for which entities</a:t>
            </a:r>
            <a:br>
              <a:rPr lang="en-US" dirty="0"/>
            </a:br>
            <a:r>
              <a:rPr lang="en-US" dirty="0"/>
              <a:t>of the group have been throttled (calculation: </a:t>
            </a:r>
            <a:r>
              <a:rPr lang="en-US" dirty="0" err="1"/>
              <a:t>nr_throttled</a:t>
            </a:r>
            <a:r>
              <a:rPr lang="en-US" dirty="0"/>
              <a:t> *</a:t>
            </a:r>
            <a:r>
              <a:rPr lang="en-US" dirty="0" err="1"/>
              <a:t>cpu.cfs_period_us</a:t>
            </a:r>
            <a:r>
              <a:rPr lang="en-US" dirty="0"/>
              <a:t>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two ways in which a group may become throttled:</a:t>
            </a:r>
          </a:p>
          <a:p>
            <a:r>
              <a:rPr lang="en-US" dirty="0"/>
              <a:t>Fully consumes its own quota within a period</a:t>
            </a:r>
          </a:p>
          <a:p>
            <a:r>
              <a:rPr lang="en-US" dirty="0"/>
              <a:t>A parent's quota is fully consumed within its period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4937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1.4 There is more to it (out of 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CPU set cgroup controller</a:t>
            </a:r>
          </a:p>
          <a:p>
            <a:pPr lvl="1"/>
            <a:r>
              <a:rPr lang="en-DE" dirty="0"/>
              <a:t>“Pin” processes to CPU cores</a:t>
            </a:r>
          </a:p>
          <a:p>
            <a:pPr lvl="1"/>
            <a:r>
              <a:rPr lang="en-DE" dirty="0"/>
              <a:t>Kubelet: requires CPU Manager to be activated</a:t>
            </a:r>
          </a:p>
          <a:p>
            <a:pPr lvl="1"/>
            <a:r>
              <a:rPr lang="en-DE" dirty="0"/>
              <a:t>Garuanteed QoS pods run on </a:t>
            </a:r>
            <a:r>
              <a:rPr lang="en-DE" i="1" dirty="0"/>
              <a:t>exclusive</a:t>
            </a:r>
            <a:r>
              <a:rPr lang="en-DE" dirty="0"/>
              <a:t> pool</a:t>
            </a:r>
          </a:p>
          <a:p>
            <a:pPr lvl="2"/>
            <a:r>
              <a:rPr lang="en-US" dirty="0"/>
              <a:t>that does </a:t>
            </a:r>
            <a:r>
              <a:rPr lang="en-US" b="1" dirty="0"/>
              <a:t>not mean</a:t>
            </a:r>
            <a:r>
              <a:rPr lang="en-US" dirty="0"/>
              <a:t> this core </a:t>
            </a:r>
            <a:r>
              <a:rPr lang="en-US" b="1" dirty="0"/>
              <a:t>exclusively</a:t>
            </a:r>
            <a:r>
              <a:rPr lang="en-US" dirty="0"/>
              <a:t> runs processes from guaranteed pods. Processes without </a:t>
            </a:r>
            <a:r>
              <a:rPr lang="en-US" dirty="0" err="1"/>
              <a:t>cgroups</a:t>
            </a:r>
            <a:r>
              <a:rPr lang="en-US" dirty="0"/>
              <a:t> and in </a:t>
            </a:r>
            <a:r>
              <a:rPr lang="en-US" dirty="0" err="1"/>
              <a:t>user.slice</a:t>
            </a:r>
            <a:r>
              <a:rPr lang="en-US" dirty="0"/>
              <a:t> and </a:t>
            </a:r>
            <a:r>
              <a:rPr lang="en-US" dirty="0" err="1"/>
              <a:t>system.slice</a:t>
            </a:r>
            <a:r>
              <a:rPr lang="en-US" dirty="0"/>
              <a:t> can still run on those cores (</a:t>
            </a:r>
            <a:r>
              <a:rPr lang="en-US" dirty="0" err="1"/>
              <a:t>cpusets</a:t>
            </a:r>
            <a:r>
              <a:rPr lang="en-US" dirty="0"/>
              <a:t> do not ensure exclusivity).</a:t>
            </a:r>
          </a:p>
          <a:p>
            <a:pPr lvl="2"/>
            <a:r>
              <a:rPr lang="en-US" dirty="0"/>
              <a:t>With pure Kubernetes means, I cannot </a:t>
            </a:r>
            <a:r>
              <a:rPr lang="en-US" b="1" dirty="0"/>
              <a:t>exclusively reserve</a:t>
            </a:r>
            <a:r>
              <a:rPr lang="en-US" dirty="0"/>
              <a:t> a CPU core for a certain process (and its </a:t>
            </a:r>
            <a:r>
              <a:rPr lang="en-US" dirty="0" err="1"/>
              <a:t>cgroup</a:t>
            </a:r>
            <a:r>
              <a:rPr lang="en-US" dirty="0"/>
              <a:t>).</a:t>
            </a:r>
            <a:endParaRPr lang="en-DE" dirty="0"/>
          </a:p>
          <a:p>
            <a:pPr marL="914400" lvl="2" indent="0">
              <a:buNone/>
            </a:pPr>
            <a:endParaRPr lang="en-DE" dirty="0"/>
          </a:p>
          <a:p>
            <a:r>
              <a:rPr lang="en-DE" dirty="0"/>
              <a:t>Not enforced via cgroups: ephemeral-storage, inodes</a:t>
            </a:r>
          </a:p>
        </p:txBody>
      </p:sp>
    </p:spTree>
    <p:extLst>
      <p:ext uri="{BB962C8B-B14F-4D97-AF65-F5344CB8AC3E}">
        <p14:creationId xmlns:p14="http://schemas.microsoft.com/office/powerpoint/2010/main" val="2316398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1852</Words>
  <Application>Microsoft Macintosh PowerPoint</Application>
  <PresentationFormat>Widescreen</PresentationFormat>
  <Paragraphs>216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Towards more accurate resource reservations</vt:lpstr>
      <vt:lpstr>Agenda</vt:lpstr>
      <vt:lpstr>1. Node Resource Reservations &amp; cgroups </vt:lpstr>
      <vt:lpstr>1.1 Memory Resource Reservation </vt:lpstr>
      <vt:lpstr>1.2 CPU Resource Reservation</vt:lpstr>
      <vt:lpstr>1.2 CPU Resource Reservation</vt:lpstr>
      <vt:lpstr>1.2 CPU Resource Reservation</vt:lpstr>
      <vt:lpstr>1.3 Sidenote: CPU Throtteling</vt:lpstr>
      <vt:lpstr>1.4 There is more to it (out of scope)</vt:lpstr>
      <vt:lpstr>2. Problem Statement</vt:lpstr>
      <vt:lpstr>PowerPoint Presentation</vt:lpstr>
      <vt:lpstr>PowerPoint Presentation</vt:lpstr>
      <vt:lpstr>2.1 Problem on Gardener landscapes</vt:lpstr>
      <vt:lpstr>2. Demo: Memory under-reservation</vt:lpstr>
      <vt:lpstr>3. The “easy solution” (not) </vt:lpstr>
      <vt:lpstr>3. The “easy solution” (not)</vt:lpstr>
      <vt:lpstr>The “easy solution” (not)</vt:lpstr>
      <vt:lpstr>The “easy solution” (not)</vt:lpstr>
      <vt:lpstr>The “easy solution” (not)</vt:lpstr>
      <vt:lpstr>4. A better approach to resource reservations </vt:lpstr>
      <vt:lpstr>4.1 A better approach to resource reservations </vt:lpstr>
      <vt:lpstr>Can we use the Metrics API?</vt:lpstr>
      <vt:lpstr>Can we use the Metrics API?</vt:lpstr>
      <vt:lpstr>Demo: “Global” OOM</vt:lpstr>
      <vt:lpstr>Demo: Prevent “Global” OOM via PoC</vt:lpstr>
      <vt:lpstr>The way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Resource Reservations</dc:title>
  <dc:creator>Foehr, Daniel</dc:creator>
  <cp:lastModifiedBy>Foehr, Daniel</cp:lastModifiedBy>
  <cp:revision>44</cp:revision>
  <dcterms:created xsi:type="dcterms:W3CDTF">2021-06-18T07:58:16Z</dcterms:created>
  <dcterms:modified xsi:type="dcterms:W3CDTF">2021-06-24T07:31:44Z</dcterms:modified>
</cp:coreProperties>
</file>